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72312"/>
            <a:ext cx="14716126" cy="158948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2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2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2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2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lose-up of an orange flower surrounded by large tropical leaves"/>
          <p:cNvSpPr/>
          <p:nvPr>
            <p:ph type="pic" sz="quarter" idx="21"/>
          </p:nvPr>
        </p:nvSpPr>
        <p:spPr>
          <a:xfrm>
            <a:off x="12143717" y="6983015"/>
            <a:ext cx="8240441" cy="548282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2" name="Close-up of a red-eyed tree frog perched on a leaf"/>
          <p:cNvSpPr/>
          <p:nvPr>
            <p:ph type="pic" sz="quarter" idx="22"/>
          </p:nvPr>
        </p:nvSpPr>
        <p:spPr>
          <a:xfrm>
            <a:off x="11941968" y="892968"/>
            <a:ext cx="8224243" cy="548282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River flowing through a tropical forest"/>
          <p:cNvSpPr/>
          <p:nvPr>
            <p:ph type="pic" idx="23"/>
          </p:nvPr>
        </p:nvSpPr>
        <p:spPr>
          <a:xfrm>
            <a:off x="426242" y="892968"/>
            <a:ext cx="15423360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–Johnny Appleseed"/>
          <p:cNvSpPr txBox="1"/>
          <p:nvPr>
            <p:ph type="body" sz="quarter" idx="21"/>
          </p:nvPr>
        </p:nvSpPr>
        <p:spPr>
          <a:xfrm>
            <a:off x="4833937" y="8947546"/>
            <a:ext cx="14716126" cy="6477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i="1" sz="32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112" name="“Type a quote here.”"/>
          <p:cNvSpPr txBox="1"/>
          <p:nvPr>
            <p:ph type="body" sz="quarter" idx="22"/>
          </p:nvPr>
        </p:nvSpPr>
        <p:spPr>
          <a:xfrm>
            <a:off x="4833937" y="6055915"/>
            <a:ext cx="14716126" cy="8636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46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iver flowing through a tropical forest"/>
          <p:cNvSpPr/>
          <p:nvPr>
            <p:ph type="pic" idx="21"/>
          </p:nvPr>
        </p:nvSpPr>
        <p:spPr>
          <a:xfrm>
            <a:off x="3048000" y="-3175"/>
            <a:ext cx="18288000" cy="137223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iver flowing through a tropical forest"/>
          <p:cNvSpPr/>
          <p:nvPr>
            <p:ph type="pic" idx="21"/>
          </p:nvPr>
        </p:nvSpPr>
        <p:spPr>
          <a:xfrm>
            <a:off x="5330930" y="-40430"/>
            <a:ext cx="13722210" cy="1029642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8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2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2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2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2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lose-up of an orange flower surrounded by large tropical leaves"/>
          <p:cNvSpPr/>
          <p:nvPr>
            <p:ph type="pic" idx="21"/>
          </p:nvPr>
        </p:nvSpPr>
        <p:spPr>
          <a:xfrm>
            <a:off x="5369718" y="898481"/>
            <a:ext cx="17366661" cy="1155501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7"/>
            <a:ext cx="7500938" cy="578643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2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2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2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2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lose-up of a red-eyed tree frog perched on a leaf"/>
          <p:cNvSpPr/>
          <p:nvPr>
            <p:ph type="pic" sz="half" idx="21"/>
          </p:nvPr>
        </p:nvSpPr>
        <p:spPr>
          <a:xfrm>
            <a:off x="7905750" y="3643312"/>
            <a:ext cx="13260586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buClrTx/>
              <a:defRPr sz="3800"/>
            </a:lvl1pPr>
            <a:lvl2pPr marL="808264" indent="-465364">
              <a:spcBef>
                <a:spcPts val="4500"/>
              </a:spcBef>
              <a:buClrTx/>
              <a:defRPr sz="3800"/>
            </a:lvl2pPr>
            <a:lvl3pPr marL="1151164" indent="-465364">
              <a:spcBef>
                <a:spcPts val="4500"/>
              </a:spcBef>
              <a:buClrTx/>
              <a:defRPr sz="3800"/>
            </a:lvl3pPr>
            <a:lvl4pPr marL="1494064" indent="-465364">
              <a:spcBef>
                <a:spcPts val="4500"/>
              </a:spcBef>
              <a:buClrTx/>
              <a:defRPr sz="3800"/>
            </a:lvl4pPr>
            <a:lvl5pPr marL="1836964" indent="-465364">
              <a:spcBef>
                <a:spcPts val="4500"/>
              </a:spcBef>
              <a:buClrTx/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buClrTx/>
              <a:defRPr sz="3800"/>
            </a:lvl1pPr>
            <a:lvl2pPr marL="808264" indent="-465364">
              <a:spcBef>
                <a:spcPts val="4500"/>
              </a:spcBef>
              <a:buClrTx/>
              <a:defRPr sz="3800"/>
            </a:lvl2pPr>
            <a:lvl3pPr marL="1151164" indent="-465364">
              <a:spcBef>
                <a:spcPts val="4500"/>
              </a:spcBef>
              <a:buClrTx/>
              <a:defRPr sz="3800"/>
            </a:lvl3pPr>
            <a:lvl4pPr marL="1494064" indent="-465364">
              <a:spcBef>
                <a:spcPts val="4500"/>
              </a:spcBef>
              <a:buClrTx/>
              <a:defRPr sz="3800"/>
            </a:lvl4pPr>
            <a:lvl5pPr marL="1836964" indent="-465364">
              <a:spcBef>
                <a:spcPts val="4500"/>
              </a:spcBef>
              <a:buClrTx/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buClrTx/>
              <a:defRPr sz="3800"/>
            </a:lvl1pPr>
            <a:lvl2pPr marL="808264" indent="-465364">
              <a:spcBef>
                <a:spcPts val="4500"/>
              </a:spcBef>
              <a:buClrTx/>
              <a:defRPr sz="3800"/>
            </a:lvl2pPr>
            <a:lvl3pPr marL="1151164" indent="-465364">
              <a:spcBef>
                <a:spcPts val="4500"/>
              </a:spcBef>
              <a:buClrTx/>
              <a:defRPr sz="3800"/>
            </a:lvl3pPr>
            <a:lvl4pPr marL="1494064" indent="-465364">
              <a:spcBef>
                <a:spcPts val="4500"/>
              </a:spcBef>
              <a:buClrTx/>
              <a:defRPr sz="3800"/>
            </a:lvl4pPr>
            <a:lvl5pPr marL="1836964" indent="-465364">
              <a:spcBef>
                <a:spcPts val="4500"/>
              </a:spcBef>
              <a:buClrTx/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 algn="ctr">
              <a:spcBef>
                <a:spcPts val="0"/>
              </a:spcBef>
              <a:defRPr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11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055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500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944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389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833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278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722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167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d’s Appearance to Moses"/>
          <p:cNvSpPr txBox="1"/>
          <p:nvPr>
            <p:ph type="title"/>
          </p:nvPr>
        </p:nvSpPr>
        <p:spPr>
          <a:xfrm>
            <a:off x="3647497" y="1655991"/>
            <a:ext cx="17089006" cy="1737291"/>
          </a:xfrm>
          <a:prstGeom prst="rect">
            <a:avLst/>
          </a:prstGeom>
        </p:spPr>
        <p:txBody>
          <a:bodyPr/>
          <a:lstStyle>
            <a:lvl1pPr algn="l">
              <a:defRPr sz="74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God’s Appearance to Moses</a:t>
            </a:r>
          </a:p>
        </p:txBody>
      </p:sp>
      <p:sp>
        <p:nvSpPr>
          <p:cNvPr id="139" name="God appeared to Moses in the burning bush – identified Himself as the God of Abraham, Isaac, and Jacob (the “patriarchs”)…"/>
          <p:cNvSpPr txBox="1"/>
          <p:nvPr>
            <p:ph type="body" idx="1"/>
          </p:nvPr>
        </p:nvSpPr>
        <p:spPr>
          <a:xfrm>
            <a:off x="3659404" y="3643312"/>
            <a:ext cx="17065192" cy="9477841"/>
          </a:xfrm>
          <a:prstGeom prst="rect">
            <a:avLst/>
          </a:prstGeom>
        </p:spPr>
        <p:txBody>
          <a:bodyPr anchor="t"/>
          <a:lstStyle/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God appeared to Moses in the burning bush – identified Himself as the God of Abraham, Isaac, and Jacob (the “patriarchs”)</a:t>
            </a:r>
          </a:p>
          <a:p>
            <a:pPr lvl="1" marL="1066800" indent="-622300">
              <a:spcBef>
                <a:spcPts val="2200"/>
              </a:spcBef>
              <a:buSzPct val="100000"/>
              <a:buChar char="‣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Abraham – father of the faithful (Rom. 4:11-12, 16)</a:t>
            </a:r>
          </a:p>
          <a:p>
            <a:pPr lvl="1" marL="1066800" indent="-622300">
              <a:spcBef>
                <a:spcPts val="2200"/>
              </a:spcBef>
              <a:buSzPct val="100000"/>
              <a:buChar char="‣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Isaac – son of promise (Gen. 18:10; Rom. 9:9)</a:t>
            </a:r>
          </a:p>
          <a:p>
            <a:pPr lvl="1" marL="1066800" indent="-622300">
              <a:spcBef>
                <a:spcPts val="2200"/>
              </a:spcBef>
              <a:buSzPct val="100000"/>
              <a:buChar char="‣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Jacob – father of the nation of Israel (Gen. 46:27; Deut. 10:22; 26:5)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God was sending Moses to deliver His people from Egypt – He saw their suffering (Ex. 2:23-25; 3:7), and was going to deliver them because of His promise to Abraham, Isaac, and Jacob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God would prove that He keeps His promises, no matter how unlikely it seemed (Ex. 3:8)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d’s Promise to Abraham"/>
          <p:cNvSpPr txBox="1"/>
          <p:nvPr>
            <p:ph type="title"/>
          </p:nvPr>
        </p:nvSpPr>
        <p:spPr>
          <a:xfrm>
            <a:off x="3647497" y="1655991"/>
            <a:ext cx="17089006" cy="1737291"/>
          </a:xfrm>
          <a:prstGeom prst="rect">
            <a:avLst/>
          </a:prstGeom>
        </p:spPr>
        <p:txBody>
          <a:bodyPr/>
          <a:lstStyle>
            <a:lvl1pPr algn="l">
              <a:defRPr sz="74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God’s Promise to Abraham</a:t>
            </a:r>
          </a:p>
        </p:txBody>
      </p:sp>
      <p:sp>
        <p:nvSpPr>
          <p:cNvPr id="142" name="The promise was threefold (Gen. 12:1-3; 22:16-18)…"/>
          <p:cNvSpPr txBox="1"/>
          <p:nvPr>
            <p:ph type="body" idx="1"/>
          </p:nvPr>
        </p:nvSpPr>
        <p:spPr>
          <a:xfrm>
            <a:off x="3659404" y="3643312"/>
            <a:ext cx="17065192" cy="9477841"/>
          </a:xfrm>
          <a:prstGeom prst="rect">
            <a:avLst/>
          </a:prstGeom>
        </p:spPr>
        <p:txBody>
          <a:bodyPr anchor="t"/>
          <a:lstStyle/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The promise was threefold (Gen. 12:1-3; 22:16-18)</a:t>
            </a:r>
          </a:p>
          <a:p>
            <a:pPr lvl="1" marL="1066800" indent="-622300">
              <a:spcBef>
                <a:spcPts val="2200"/>
              </a:spcBef>
              <a:buSzPct val="100000"/>
              <a:buChar char="‣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Nation – his descendants would grow to be a powerful nation</a:t>
            </a:r>
          </a:p>
          <a:p>
            <a:pPr lvl="1" marL="1066800" indent="-622300">
              <a:spcBef>
                <a:spcPts val="2200"/>
              </a:spcBef>
              <a:buSzPct val="100000"/>
              <a:buChar char="‣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Land – they would receive the land of Canaan (Gen. 17:8)</a:t>
            </a:r>
          </a:p>
          <a:p>
            <a:pPr lvl="1" marL="1066800" indent="-622300">
              <a:spcBef>
                <a:spcPts val="2200"/>
              </a:spcBef>
              <a:buSzPct val="100000"/>
              <a:buChar char="‣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Seed – would bless all nations; pointed to Christ (Acts 3:25)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The promise continued to the next generations – to Isaac (Gen. 26:1-5); to Jacob (Gen. 28:13-15; 35:9-12)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The promise was not dependent upon man’s help (Gen. 15:1-4; 16:1-4; 17:15-19; 22:1-3, 10-12)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Abraham’s Response of Faith"/>
          <p:cNvSpPr txBox="1"/>
          <p:nvPr>
            <p:ph type="title"/>
          </p:nvPr>
        </p:nvSpPr>
        <p:spPr>
          <a:xfrm>
            <a:off x="3647497" y="1655991"/>
            <a:ext cx="17089006" cy="1737291"/>
          </a:xfrm>
          <a:prstGeom prst="rect">
            <a:avLst/>
          </a:prstGeom>
        </p:spPr>
        <p:txBody>
          <a:bodyPr/>
          <a:lstStyle>
            <a:lvl1pPr algn="l">
              <a:defRPr sz="74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Abraham’s Response of Faith</a:t>
            </a:r>
          </a:p>
        </p:txBody>
      </p:sp>
      <p:sp>
        <p:nvSpPr>
          <p:cNvPr id="145" name="He believed God and it was counted to him as righteousness (Rom. 4:3) – “credited” (NASB); accounted by God…"/>
          <p:cNvSpPr txBox="1"/>
          <p:nvPr>
            <p:ph type="body" idx="1"/>
          </p:nvPr>
        </p:nvSpPr>
        <p:spPr>
          <a:xfrm>
            <a:off x="3659404" y="3643312"/>
            <a:ext cx="17065192" cy="9477841"/>
          </a:xfrm>
          <a:prstGeom prst="rect">
            <a:avLst/>
          </a:prstGeom>
        </p:spPr>
        <p:txBody>
          <a:bodyPr anchor="t"/>
          <a:lstStyle/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He believed God and it was counted to him as righteousness (Rom. 4:3) – “credited” (NASB); accounted by God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He believed even though it was contrary to human reasoning (Rom. 4:17-22) – “in hope against hope”; his body was “as good as dead” and Sarah’s womb was “dead”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His faith led to obedience (James 2:21-24) – he was willing to offer Isaac; he reasoned that God could raise him from the dead (Heb. 11:17-19)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he Promise for Us"/>
          <p:cNvSpPr txBox="1"/>
          <p:nvPr>
            <p:ph type="title"/>
          </p:nvPr>
        </p:nvSpPr>
        <p:spPr>
          <a:xfrm>
            <a:off x="3647497" y="1655991"/>
            <a:ext cx="17089006" cy="1737291"/>
          </a:xfrm>
          <a:prstGeom prst="rect">
            <a:avLst/>
          </a:prstGeom>
        </p:spPr>
        <p:txBody>
          <a:bodyPr/>
          <a:lstStyle>
            <a:lvl1pPr algn="l">
              <a:defRPr sz="74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The Promise for Us</a:t>
            </a:r>
          </a:p>
        </p:txBody>
      </p:sp>
      <p:sp>
        <p:nvSpPr>
          <p:cNvPr id="148" name="We are justified by faith, just like Abraham (Rom. 4:22-5:1) – we believe in God, believe that Jesus was raised from the dead, and that He died for our sins…"/>
          <p:cNvSpPr txBox="1"/>
          <p:nvPr>
            <p:ph type="body" idx="1"/>
          </p:nvPr>
        </p:nvSpPr>
        <p:spPr>
          <a:xfrm>
            <a:off x="3659404" y="3643312"/>
            <a:ext cx="17065192" cy="9477841"/>
          </a:xfrm>
          <a:prstGeom prst="rect">
            <a:avLst/>
          </a:prstGeom>
        </p:spPr>
        <p:txBody>
          <a:bodyPr anchor="t"/>
          <a:lstStyle/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We are justified by faith, just like Abraham (Rom. 4:22-5:1) – we believe in God, believe that Jesus was raised from the dead, and that He died for our sins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We can be heirs of the same promise (Gal. 3:26-29) – we have this promise if we belong to Christ (through faith; baptized into Christ)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We have hope because of who God is (Ex. 3:14) – Jesus used this to prove the reality of the resurrection (Mt. 22:31-32); we have “strong encouragement” to take hold of this hope (Heb. 6:13-20)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